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7"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73" r:id="rId14"/>
    <p:sldId id="274" r:id="rId15"/>
    <p:sldId id="268" r:id="rId16"/>
    <p:sldId id="269" r:id="rId17"/>
    <p:sldId id="270"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98"/>
    <p:restoredTop sz="94694"/>
  </p:normalViewPr>
  <p:slideViewPr>
    <p:cSldViewPr snapToGrid="0" snapToObjects="1">
      <p:cViewPr varScale="1">
        <p:scale>
          <a:sx n="218" d="100"/>
          <a:sy n="218" d="100"/>
        </p:scale>
        <p:origin x="240"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tiff>
</file>

<file path=ppt/media/image4.png>
</file>

<file path=ppt/media/image5.gif>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8B9EBBA-996F-894A-B54A-D6246ED52CEA}" type="datetimeFigureOut">
              <a:rPr lang="en-US" smtClean="0"/>
              <a:pPr/>
              <a:t>4/1/19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38033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4/1/19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1578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4/1/19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8923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A1323-8D79-1946-B0D7-40001CF92E9D}" type="datetimeFigureOut">
              <a:rPr lang="en-US" smtClean="0"/>
              <a:pPr/>
              <a:t>4/1/19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32686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8DFA1846-DA80-1C48-A609-854EA85C59AD}" type="datetimeFigureOut">
              <a:rPr lang="en-US" smtClean="0"/>
              <a:pPr/>
              <a:t>4/1/19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163745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7302355-E14B-8545-A8F8-0FE83CC9D524}" type="datetimeFigureOut">
              <a:rPr lang="en-US" smtClean="0"/>
              <a:pPr/>
              <a:t>4/1/19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8840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9B482E8-6E0E-1B4F-B1FD-C69DB9E858D9}" type="datetimeFigureOut">
              <a:rPr lang="en-US" smtClean="0"/>
              <a:pPr/>
              <a:t>4/1/19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560885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4/1/19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5228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4/1/19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67501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0DF5E60-9974-AC48-9591-99C2BB44B7CF}" type="datetimeFigureOut">
              <a:rPr lang="en-US" smtClean="0"/>
              <a:pPr/>
              <a:t>4/1/19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0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9B482E8-6E0E-1B4F-B1FD-C69DB9E858D9}" type="datetimeFigureOut">
              <a:rPr lang="en-US" smtClean="0"/>
              <a:pPr/>
              <a:t>4/1/19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672759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09B482E8-6E0E-1B4F-B1FD-C69DB9E858D9}" type="datetimeFigureOut">
              <a:rPr lang="en-US" smtClean="0"/>
              <a:pPr/>
              <a:t>4/1/19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27719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github.com/maticzav/graphql-shield"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png"/><Relationship Id="rId7"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A0763-FBEB-2949-982A-F1A4740227E1}"/>
              </a:ext>
            </a:extLst>
          </p:cNvPr>
          <p:cNvSpPr>
            <a:spLocks noGrp="1"/>
          </p:cNvSpPr>
          <p:nvPr>
            <p:ph type="ctrTitle"/>
          </p:nvPr>
        </p:nvSpPr>
        <p:spPr/>
        <p:txBody>
          <a:bodyPr/>
          <a:lstStyle/>
          <a:p>
            <a:r>
              <a:rPr lang="en-US" sz="6000" dirty="0"/>
              <a:t>Authorization pain</a:t>
            </a:r>
          </a:p>
        </p:txBody>
      </p:sp>
      <p:sp>
        <p:nvSpPr>
          <p:cNvPr id="3" name="Subtitle 2">
            <a:extLst>
              <a:ext uri="{FF2B5EF4-FFF2-40B4-BE49-F238E27FC236}">
                <a16:creationId xmlns:a16="http://schemas.microsoft.com/office/drawing/2014/main" id="{A9C4B3D6-EC28-2345-8DCD-F2E0A6E4A6DF}"/>
              </a:ext>
            </a:extLst>
          </p:cNvPr>
          <p:cNvSpPr>
            <a:spLocks noGrp="1"/>
          </p:cNvSpPr>
          <p:nvPr>
            <p:ph type="subTitle" idx="1"/>
          </p:nvPr>
        </p:nvSpPr>
        <p:spPr>
          <a:xfrm>
            <a:off x="3790188" y="4973433"/>
            <a:ext cx="6801612" cy="1239894"/>
          </a:xfrm>
        </p:spPr>
        <p:txBody>
          <a:bodyPr/>
          <a:lstStyle/>
          <a:p>
            <a:pPr algn="r"/>
            <a:r>
              <a:rPr lang="en-US" dirty="0" err="1"/>
              <a:t>Jerguš</a:t>
            </a:r>
            <a:r>
              <a:rPr lang="en-US" dirty="0"/>
              <a:t> </a:t>
            </a:r>
            <a:r>
              <a:rPr lang="en-US" dirty="0" err="1"/>
              <a:t>Frajt</a:t>
            </a:r>
            <a:r>
              <a:rPr lang="en-US" dirty="0"/>
              <a:t>, Back-end developer </a:t>
            </a:r>
            <a:r>
              <a:rPr lang="en-US" dirty="0" err="1"/>
              <a:t>Naytrolabs</a:t>
            </a:r>
            <a:endParaRPr lang="en-US" dirty="0"/>
          </a:p>
        </p:txBody>
      </p:sp>
    </p:spTree>
    <p:extLst>
      <p:ext uri="{BB962C8B-B14F-4D97-AF65-F5344CB8AC3E}">
        <p14:creationId xmlns:p14="http://schemas.microsoft.com/office/powerpoint/2010/main" val="264905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94564-F9C5-E148-932B-5D230E32E317}"/>
              </a:ext>
            </a:extLst>
          </p:cNvPr>
          <p:cNvSpPr>
            <a:spLocks noGrp="1"/>
          </p:cNvSpPr>
          <p:nvPr>
            <p:ph type="title"/>
          </p:nvPr>
        </p:nvSpPr>
        <p:spPr/>
        <p:txBody>
          <a:bodyPr/>
          <a:lstStyle/>
          <a:p>
            <a:r>
              <a:rPr lang="en-US" dirty="0"/>
              <a:t>There has to be a better way…</a:t>
            </a:r>
          </a:p>
        </p:txBody>
      </p:sp>
      <p:pic>
        <p:nvPicPr>
          <p:cNvPr id="5" name="Content Placeholder 4">
            <a:extLst>
              <a:ext uri="{FF2B5EF4-FFF2-40B4-BE49-F238E27FC236}">
                <a16:creationId xmlns:a16="http://schemas.microsoft.com/office/drawing/2014/main" id="{40DB7A17-FB4F-614D-A0E8-02F664AF48DB}"/>
              </a:ext>
            </a:extLst>
          </p:cNvPr>
          <p:cNvPicPr>
            <a:picLocks noGrp="1" noChangeAspect="1"/>
          </p:cNvPicPr>
          <p:nvPr>
            <p:ph idx="1"/>
          </p:nvPr>
        </p:nvPicPr>
        <p:blipFill>
          <a:blip r:embed="rId2"/>
          <a:stretch>
            <a:fillRect/>
          </a:stretch>
        </p:blipFill>
        <p:spPr>
          <a:xfrm>
            <a:off x="3969798" y="2672972"/>
            <a:ext cx="4252404" cy="3189303"/>
          </a:xfrm>
        </p:spPr>
      </p:pic>
    </p:spTree>
    <p:extLst>
      <p:ext uri="{BB962C8B-B14F-4D97-AF65-F5344CB8AC3E}">
        <p14:creationId xmlns:p14="http://schemas.microsoft.com/office/powerpoint/2010/main" val="2042117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C13A-C23A-CA43-A890-2766C5C496CC}"/>
              </a:ext>
            </a:extLst>
          </p:cNvPr>
          <p:cNvSpPr>
            <a:spLocks noGrp="1"/>
          </p:cNvSpPr>
          <p:nvPr>
            <p:ph type="title"/>
          </p:nvPr>
        </p:nvSpPr>
        <p:spPr/>
        <p:txBody>
          <a:bodyPr/>
          <a:lstStyle/>
          <a:p>
            <a:r>
              <a:rPr lang="en-US" dirty="0"/>
              <a:t>Authorization in </a:t>
            </a:r>
            <a:r>
              <a:rPr lang="en-US" dirty="0" err="1"/>
              <a:t>graphql</a:t>
            </a:r>
            <a:endParaRPr lang="en-US" dirty="0"/>
          </a:p>
        </p:txBody>
      </p:sp>
      <p:sp>
        <p:nvSpPr>
          <p:cNvPr id="3" name="Content Placeholder 2">
            <a:extLst>
              <a:ext uri="{FF2B5EF4-FFF2-40B4-BE49-F238E27FC236}">
                <a16:creationId xmlns:a16="http://schemas.microsoft.com/office/drawing/2014/main" id="{653C465B-9DAE-2F4A-98DC-0E2AA9380DD4}"/>
              </a:ext>
            </a:extLst>
          </p:cNvPr>
          <p:cNvSpPr>
            <a:spLocks noGrp="1"/>
          </p:cNvSpPr>
          <p:nvPr>
            <p:ph idx="1"/>
          </p:nvPr>
        </p:nvSpPr>
        <p:spPr/>
        <p:txBody>
          <a:bodyPr>
            <a:normAutofit/>
          </a:bodyPr>
          <a:lstStyle/>
          <a:p>
            <a:r>
              <a:rPr lang="en-US" sz="2000" dirty="0" err="1"/>
              <a:t>GraphQL</a:t>
            </a:r>
            <a:r>
              <a:rPr lang="en-US" sz="2000" dirty="0"/>
              <a:t> Shield - </a:t>
            </a:r>
            <a:r>
              <a:rPr lang="en-US" sz="2000" dirty="0">
                <a:hlinkClick r:id="rId2"/>
              </a:rPr>
              <a:t>https://github.com/maticzav/graphql-shield</a:t>
            </a:r>
            <a:endParaRPr lang="en-US" sz="2000" dirty="0"/>
          </a:p>
          <a:p>
            <a:r>
              <a:rPr lang="en-US" sz="2000" dirty="0"/>
              <a:t>Custom solution from scratch</a:t>
            </a:r>
          </a:p>
        </p:txBody>
      </p:sp>
      <p:pic>
        <p:nvPicPr>
          <p:cNvPr id="4" name="Picture 3">
            <a:extLst>
              <a:ext uri="{FF2B5EF4-FFF2-40B4-BE49-F238E27FC236}">
                <a16:creationId xmlns:a16="http://schemas.microsoft.com/office/drawing/2014/main" id="{B01AECCB-A57B-9F4D-91F0-309681BCDB88}"/>
              </a:ext>
            </a:extLst>
          </p:cNvPr>
          <p:cNvPicPr>
            <a:picLocks noChangeAspect="1"/>
          </p:cNvPicPr>
          <p:nvPr/>
        </p:nvPicPr>
        <p:blipFill>
          <a:blip r:embed="rId3"/>
          <a:stretch>
            <a:fillRect/>
          </a:stretch>
        </p:blipFill>
        <p:spPr>
          <a:xfrm>
            <a:off x="6307584" y="3533283"/>
            <a:ext cx="4940423" cy="2593722"/>
          </a:xfrm>
          <a:prstGeom prst="rect">
            <a:avLst/>
          </a:prstGeom>
        </p:spPr>
      </p:pic>
    </p:spTree>
    <p:extLst>
      <p:ext uri="{BB962C8B-B14F-4D97-AF65-F5344CB8AC3E}">
        <p14:creationId xmlns:p14="http://schemas.microsoft.com/office/powerpoint/2010/main" val="565249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3E1AE-F182-8A42-88EF-53853B120EB6}"/>
              </a:ext>
            </a:extLst>
          </p:cNvPr>
          <p:cNvSpPr>
            <a:spLocks noGrp="1"/>
          </p:cNvSpPr>
          <p:nvPr>
            <p:ph type="title"/>
          </p:nvPr>
        </p:nvSpPr>
        <p:spPr/>
        <p:txBody>
          <a:bodyPr/>
          <a:lstStyle/>
          <a:p>
            <a:r>
              <a:rPr lang="en-US" dirty="0"/>
              <a:t>How we done it</a:t>
            </a:r>
          </a:p>
        </p:txBody>
      </p:sp>
      <p:sp>
        <p:nvSpPr>
          <p:cNvPr id="3" name="Content Placeholder 2">
            <a:extLst>
              <a:ext uri="{FF2B5EF4-FFF2-40B4-BE49-F238E27FC236}">
                <a16:creationId xmlns:a16="http://schemas.microsoft.com/office/drawing/2014/main" id="{3D4A9DCF-C2BA-CB4A-9AAD-BD91AD628F2D}"/>
              </a:ext>
            </a:extLst>
          </p:cNvPr>
          <p:cNvSpPr>
            <a:spLocks noGrp="1"/>
          </p:cNvSpPr>
          <p:nvPr>
            <p:ph idx="1"/>
          </p:nvPr>
        </p:nvSpPr>
        <p:spPr>
          <a:xfrm>
            <a:off x="597644" y="2638044"/>
            <a:ext cx="5667226" cy="3101983"/>
          </a:xfrm>
        </p:spPr>
        <p:txBody>
          <a:bodyPr>
            <a:normAutofit/>
          </a:bodyPr>
          <a:lstStyle/>
          <a:p>
            <a:r>
              <a:rPr lang="en-US" sz="2000" dirty="0"/>
              <a:t>Define permissions in database</a:t>
            </a:r>
          </a:p>
          <a:p>
            <a:r>
              <a:rPr lang="en-US" sz="2000" dirty="0"/>
              <a:t>Load “global permission tree” at start of the server</a:t>
            </a:r>
          </a:p>
          <a:p>
            <a:r>
              <a:rPr lang="en-US" sz="2000" dirty="0"/>
              <a:t>Load them to user’s session when he logs in</a:t>
            </a:r>
          </a:p>
          <a:p>
            <a:r>
              <a:rPr lang="en-US" sz="2000" dirty="0"/>
              <a:t>Authorize every query/mutation</a:t>
            </a:r>
          </a:p>
        </p:txBody>
      </p:sp>
      <p:pic>
        <p:nvPicPr>
          <p:cNvPr id="5" name="Picture 4">
            <a:extLst>
              <a:ext uri="{FF2B5EF4-FFF2-40B4-BE49-F238E27FC236}">
                <a16:creationId xmlns:a16="http://schemas.microsoft.com/office/drawing/2014/main" id="{6BCC5312-5FCA-FF4A-A8C3-7D167D7E5BC6}"/>
              </a:ext>
            </a:extLst>
          </p:cNvPr>
          <p:cNvPicPr>
            <a:picLocks noChangeAspect="1"/>
          </p:cNvPicPr>
          <p:nvPr/>
        </p:nvPicPr>
        <p:blipFill>
          <a:blip r:embed="rId2"/>
          <a:stretch>
            <a:fillRect/>
          </a:stretch>
        </p:blipFill>
        <p:spPr>
          <a:xfrm>
            <a:off x="8536866" y="2501941"/>
            <a:ext cx="2540000" cy="2540000"/>
          </a:xfrm>
          <a:prstGeom prst="rect">
            <a:avLst/>
          </a:prstGeom>
        </p:spPr>
      </p:pic>
    </p:spTree>
    <p:extLst>
      <p:ext uri="{BB962C8B-B14F-4D97-AF65-F5344CB8AC3E}">
        <p14:creationId xmlns:p14="http://schemas.microsoft.com/office/powerpoint/2010/main" val="104156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271D4-0EF1-0F44-9BCC-ACE7DC68E44A}"/>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5A8E39E-4C19-9943-B251-B448FD152A5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C45BA4C-7B0D-1740-8EC6-DB3A5D7494B6}"/>
              </a:ext>
            </a:extLst>
          </p:cNvPr>
          <p:cNvPicPr>
            <a:picLocks noChangeAspect="1"/>
          </p:cNvPicPr>
          <p:nvPr/>
        </p:nvPicPr>
        <p:blipFill>
          <a:blip r:embed="rId2"/>
          <a:stretch>
            <a:fillRect/>
          </a:stretch>
        </p:blipFill>
        <p:spPr>
          <a:xfrm>
            <a:off x="559777" y="2376854"/>
            <a:ext cx="5410200" cy="3429000"/>
          </a:xfrm>
          <a:prstGeom prst="rect">
            <a:avLst/>
          </a:prstGeom>
        </p:spPr>
      </p:pic>
      <p:pic>
        <p:nvPicPr>
          <p:cNvPr id="5" name="Picture 4">
            <a:extLst>
              <a:ext uri="{FF2B5EF4-FFF2-40B4-BE49-F238E27FC236}">
                <a16:creationId xmlns:a16="http://schemas.microsoft.com/office/drawing/2014/main" id="{09F8C1BC-EDA4-B649-9BE2-596C4FCA9117}"/>
              </a:ext>
            </a:extLst>
          </p:cNvPr>
          <p:cNvPicPr>
            <a:picLocks noChangeAspect="1"/>
          </p:cNvPicPr>
          <p:nvPr/>
        </p:nvPicPr>
        <p:blipFill>
          <a:blip r:embed="rId3"/>
          <a:stretch>
            <a:fillRect/>
          </a:stretch>
        </p:blipFill>
        <p:spPr>
          <a:xfrm>
            <a:off x="5969977" y="2153412"/>
            <a:ext cx="3875513" cy="4479017"/>
          </a:xfrm>
          <a:prstGeom prst="rect">
            <a:avLst/>
          </a:prstGeom>
        </p:spPr>
      </p:pic>
      <p:pic>
        <p:nvPicPr>
          <p:cNvPr id="6" name="Picture 5">
            <a:extLst>
              <a:ext uri="{FF2B5EF4-FFF2-40B4-BE49-F238E27FC236}">
                <a16:creationId xmlns:a16="http://schemas.microsoft.com/office/drawing/2014/main" id="{9F3FD918-75FC-4040-838A-09C12DDD358B}"/>
              </a:ext>
            </a:extLst>
          </p:cNvPr>
          <p:cNvPicPr>
            <a:picLocks noChangeAspect="1"/>
          </p:cNvPicPr>
          <p:nvPr/>
        </p:nvPicPr>
        <p:blipFill>
          <a:blip r:embed="rId4"/>
          <a:stretch>
            <a:fillRect/>
          </a:stretch>
        </p:blipFill>
        <p:spPr>
          <a:xfrm>
            <a:off x="2942981" y="2904392"/>
            <a:ext cx="1206500" cy="228600"/>
          </a:xfrm>
          <a:prstGeom prst="rect">
            <a:avLst/>
          </a:prstGeom>
        </p:spPr>
      </p:pic>
      <p:pic>
        <p:nvPicPr>
          <p:cNvPr id="8" name="Picture 7">
            <a:extLst>
              <a:ext uri="{FF2B5EF4-FFF2-40B4-BE49-F238E27FC236}">
                <a16:creationId xmlns:a16="http://schemas.microsoft.com/office/drawing/2014/main" id="{BF2238A7-EAAA-7A4C-8851-C0313CA05810}"/>
              </a:ext>
            </a:extLst>
          </p:cNvPr>
          <p:cNvPicPr>
            <a:picLocks noChangeAspect="1"/>
          </p:cNvPicPr>
          <p:nvPr/>
        </p:nvPicPr>
        <p:blipFill>
          <a:blip r:embed="rId5"/>
          <a:stretch>
            <a:fillRect/>
          </a:stretch>
        </p:blipFill>
        <p:spPr>
          <a:xfrm>
            <a:off x="2911231" y="3429000"/>
            <a:ext cx="1270000" cy="279400"/>
          </a:xfrm>
          <a:prstGeom prst="rect">
            <a:avLst/>
          </a:prstGeom>
        </p:spPr>
      </p:pic>
      <p:pic>
        <p:nvPicPr>
          <p:cNvPr id="10" name="Picture 9">
            <a:extLst>
              <a:ext uri="{FF2B5EF4-FFF2-40B4-BE49-F238E27FC236}">
                <a16:creationId xmlns:a16="http://schemas.microsoft.com/office/drawing/2014/main" id="{0DD422A9-B883-374B-9E63-935D849F8B97}"/>
              </a:ext>
            </a:extLst>
          </p:cNvPr>
          <p:cNvPicPr>
            <a:picLocks noChangeAspect="1"/>
          </p:cNvPicPr>
          <p:nvPr/>
        </p:nvPicPr>
        <p:blipFill>
          <a:blip r:embed="rId6"/>
          <a:stretch>
            <a:fillRect/>
          </a:stretch>
        </p:blipFill>
        <p:spPr>
          <a:xfrm>
            <a:off x="2911231" y="3708400"/>
            <a:ext cx="1295400" cy="292100"/>
          </a:xfrm>
          <a:prstGeom prst="rect">
            <a:avLst/>
          </a:prstGeom>
        </p:spPr>
      </p:pic>
      <p:pic>
        <p:nvPicPr>
          <p:cNvPr id="11" name="Picture 10">
            <a:extLst>
              <a:ext uri="{FF2B5EF4-FFF2-40B4-BE49-F238E27FC236}">
                <a16:creationId xmlns:a16="http://schemas.microsoft.com/office/drawing/2014/main" id="{EB180AA2-3CBC-8745-AE1B-000CDCE46F6A}"/>
              </a:ext>
            </a:extLst>
          </p:cNvPr>
          <p:cNvPicPr>
            <a:picLocks noChangeAspect="1"/>
          </p:cNvPicPr>
          <p:nvPr/>
        </p:nvPicPr>
        <p:blipFill>
          <a:blip r:embed="rId7"/>
          <a:stretch>
            <a:fillRect/>
          </a:stretch>
        </p:blipFill>
        <p:spPr>
          <a:xfrm>
            <a:off x="2936631" y="4023995"/>
            <a:ext cx="1219200" cy="279400"/>
          </a:xfrm>
          <a:prstGeom prst="rect">
            <a:avLst/>
          </a:prstGeom>
        </p:spPr>
      </p:pic>
      <p:pic>
        <p:nvPicPr>
          <p:cNvPr id="12" name="Picture 11">
            <a:extLst>
              <a:ext uri="{FF2B5EF4-FFF2-40B4-BE49-F238E27FC236}">
                <a16:creationId xmlns:a16="http://schemas.microsoft.com/office/drawing/2014/main" id="{5E6262AF-656B-8848-A428-30FDD6DAFA05}"/>
              </a:ext>
            </a:extLst>
          </p:cNvPr>
          <p:cNvPicPr>
            <a:picLocks noChangeAspect="1"/>
          </p:cNvPicPr>
          <p:nvPr/>
        </p:nvPicPr>
        <p:blipFill>
          <a:blip r:embed="rId8"/>
          <a:stretch>
            <a:fillRect/>
          </a:stretch>
        </p:blipFill>
        <p:spPr>
          <a:xfrm>
            <a:off x="2898531" y="4309305"/>
            <a:ext cx="1320800" cy="228600"/>
          </a:xfrm>
          <a:prstGeom prst="rect">
            <a:avLst/>
          </a:prstGeom>
        </p:spPr>
      </p:pic>
    </p:spTree>
    <p:extLst>
      <p:ext uri="{BB962C8B-B14F-4D97-AF65-F5344CB8AC3E}">
        <p14:creationId xmlns:p14="http://schemas.microsoft.com/office/powerpoint/2010/main" val="1475223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0CA971-04DB-1547-B7D7-B0EB700FDFCD}"/>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A29ECDF4-6D8D-C144-B6B8-C539F2B0D2AB}"/>
              </a:ext>
            </a:extLst>
          </p:cNvPr>
          <p:cNvPicPr>
            <a:picLocks noChangeAspect="1"/>
          </p:cNvPicPr>
          <p:nvPr/>
        </p:nvPicPr>
        <p:blipFill>
          <a:blip r:embed="rId2"/>
          <a:stretch>
            <a:fillRect/>
          </a:stretch>
        </p:blipFill>
        <p:spPr>
          <a:xfrm>
            <a:off x="316034" y="934494"/>
            <a:ext cx="5662735" cy="5415505"/>
          </a:xfrm>
          <a:prstGeom prst="rect">
            <a:avLst/>
          </a:prstGeom>
        </p:spPr>
      </p:pic>
      <p:pic>
        <p:nvPicPr>
          <p:cNvPr id="5" name="Picture 4">
            <a:extLst>
              <a:ext uri="{FF2B5EF4-FFF2-40B4-BE49-F238E27FC236}">
                <a16:creationId xmlns:a16="http://schemas.microsoft.com/office/drawing/2014/main" id="{31C610BA-E971-E245-BB91-312AB4F4486F}"/>
              </a:ext>
            </a:extLst>
          </p:cNvPr>
          <p:cNvPicPr>
            <a:picLocks noChangeAspect="1"/>
          </p:cNvPicPr>
          <p:nvPr/>
        </p:nvPicPr>
        <p:blipFill>
          <a:blip r:embed="rId3"/>
          <a:stretch>
            <a:fillRect/>
          </a:stretch>
        </p:blipFill>
        <p:spPr>
          <a:xfrm>
            <a:off x="5867332" y="1031631"/>
            <a:ext cx="6324668" cy="3862786"/>
          </a:xfrm>
          <a:prstGeom prst="rect">
            <a:avLst/>
          </a:prstGeom>
        </p:spPr>
      </p:pic>
      <p:pic>
        <p:nvPicPr>
          <p:cNvPr id="6" name="Picture 5">
            <a:extLst>
              <a:ext uri="{FF2B5EF4-FFF2-40B4-BE49-F238E27FC236}">
                <a16:creationId xmlns:a16="http://schemas.microsoft.com/office/drawing/2014/main" id="{7433280C-A73C-5549-97D9-2A1544BFBDF5}"/>
              </a:ext>
            </a:extLst>
          </p:cNvPr>
          <p:cNvPicPr>
            <a:picLocks noChangeAspect="1"/>
          </p:cNvPicPr>
          <p:nvPr/>
        </p:nvPicPr>
        <p:blipFill>
          <a:blip r:embed="rId4"/>
          <a:stretch>
            <a:fillRect/>
          </a:stretch>
        </p:blipFill>
        <p:spPr>
          <a:xfrm>
            <a:off x="97692" y="2045677"/>
            <a:ext cx="1270000" cy="279400"/>
          </a:xfrm>
          <a:prstGeom prst="rect">
            <a:avLst/>
          </a:prstGeom>
        </p:spPr>
      </p:pic>
      <p:pic>
        <p:nvPicPr>
          <p:cNvPr id="7" name="Picture 6">
            <a:extLst>
              <a:ext uri="{FF2B5EF4-FFF2-40B4-BE49-F238E27FC236}">
                <a16:creationId xmlns:a16="http://schemas.microsoft.com/office/drawing/2014/main" id="{72027569-34C2-8D4D-804B-3D1187955E40}"/>
              </a:ext>
            </a:extLst>
          </p:cNvPr>
          <p:cNvPicPr>
            <a:picLocks noChangeAspect="1"/>
          </p:cNvPicPr>
          <p:nvPr/>
        </p:nvPicPr>
        <p:blipFill>
          <a:blip r:embed="rId5"/>
          <a:stretch>
            <a:fillRect/>
          </a:stretch>
        </p:blipFill>
        <p:spPr>
          <a:xfrm>
            <a:off x="97692" y="2325077"/>
            <a:ext cx="1295400" cy="292100"/>
          </a:xfrm>
          <a:prstGeom prst="rect">
            <a:avLst/>
          </a:prstGeom>
        </p:spPr>
      </p:pic>
      <p:pic>
        <p:nvPicPr>
          <p:cNvPr id="8" name="Picture 7">
            <a:extLst>
              <a:ext uri="{FF2B5EF4-FFF2-40B4-BE49-F238E27FC236}">
                <a16:creationId xmlns:a16="http://schemas.microsoft.com/office/drawing/2014/main" id="{D679D15F-AE7E-9845-AC53-A4669CBD5C69}"/>
              </a:ext>
            </a:extLst>
          </p:cNvPr>
          <p:cNvPicPr>
            <a:picLocks noChangeAspect="1"/>
          </p:cNvPicPr>
          <p:nvPr/>
        </p:nvPicPr>
        <p:blipFill>
          <a:blip r:embed="rId6"/>
          <a:stretch>
            <a:fillRect/>
          </a:stretch>
        </p:blipFill>
        <p:spPr>
          <a:xfrm>
            <a:off x="123092" y="2640672"/>
            <a:ext cx="1219200" cy="279400"/>
          </a:xfrm>
          <a:prstGeom prst="rect">
            <a:avLst/>
          </a:prstGeom>
        </p:spPr>
      </p:pic>
      <p:pic>
        <p:nvPicPr>
          <p:cNvPr id="9" name="Picture 8">
            <a:extLst>
              <a:ext uri="{FF2B5EF4-FFF2-40B4-BE49-F238E27FC236}">
                <a16:creationId xmlns:a16="http://schemas.microsoft.com/office/drawing/2014/main" id="{C2607EA6-5027-2649-BF99-3DBE047557E6}"/>
              </a:ext>
            </a:extLst>
          </p:cNvPr>
          <p:cNvPicPr>
            <a:picLocks noChangeAspect="1"/>
          </p:cNvPicPr>
          <p:nvPr/>
        </p:nvPicPr>
        <p:blipFill>
          <a:blip r:embed="rId7"/>
          <a:stretch>
            <a:fillRect/>
          </a:stretch>
        </p:blipFill>
        <p:spPr>
          <a:xfrm>
            <a:off x="84992" y="2925982"/>
            <a:ext cx="1320800" cy="228600"/>
          </a:xfrm>
          <a:prstGeom prst="rect">
            <a:avLst/>
          </a:prstGeom>
        </p:spPr>
      </p:pic>
      <p:pic>
        <p:nvPicPr>
          <p:cNvPr id="10" name="Picture 9">
            <a:extLst>
              <a:ext uri="{FF2B5EF4-FFF2-40B4-BE49-F238E27FC236}">
                <a16:creationId xmlns:a16="http://schemas.microsoft.com/office/drawing/2014/main" id="{BCF86DDA-DB1F-7F40-9CF8-9D6F1E309EFB}"/>
              </a:ext>
            </a:extLst>
          </p:cNvPr>
          <p:cNvPicPr>
            <a:picLocks noChangeAspect="1"/>
          </p:cNvPicPr>
          <p:nvPr/>
        </p:nvPicPr>
        <p:blipFill>
          <a:blip r:embed="rId8"/>
          <a:stretch>
            <a:fillRect/>
          </a:stretch>
        </p:blipFill>
        <p:spPr>
          <a:xfrm>
            <a:off x="2436412" y="1302727"/>
            <a:ext cx="1181100" cy="266700"/>
          </a:xfrm>
          <a:prstGeom prst="rect">
            <a:avLst/>
          </a:prstGeom>
        </p:spPr>
      </p:pic>
    </p:spTree>
    <p:extLst>
      <p:ext uri="{BB962C8B-B14F-4D97-AF65-F5344CB8AC3E}">
        <p14:creationId xmlns:p14="http://schemas.microsoft.com/office/powerpoint/2010/main" val="1930605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23B6F-7C68-174E-8A28-60B48433A342}"/>
              </a:ext>
            </a:extLst>
          </p:cNvPr>
          <p:cNvSpPr>
            <a:spLocks noGrp="1"/>
          </p:cNvSpPr>
          <p:nvPr>
            <p:ph type="title"/>
          </p:nvPr>
        </p:nvSpPr>
        <p:spPr/>
        <p:txBody>
          <a:bodyPr/>
          <a:lstStyle/>
          <a:p>
            <a:r>
              <a:rPr lang="en-US" dirty="0"/>
              <a:t>database</a:t>
            </a:r>
          </a:p>
        </p:txBody>
      </p:sp>
      <p:sp>
        <p:nvSpPr>
          <p:cNvPr id="3" name="Content Placeholder 2">
            <a:extLst>
              <a:ext uri="{FF2B5EF4-FFF2-40B4-BE49-F238E27FC236}">
                <a16:creationId xmlns:a16="http://schemas.microsoft.com/office/drawing/2014/main" id="{E65DB31B-A492-B840-BC56-61856C64ACAD}"/>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86694BC-FEEE-924B-AB64-623C2EDA38FB}"/>
              </a:ext>
            </a:extLst>
          </p:cNvPr>
          <p:cNvPicPr>
            <a:picLocks noChangeAspect="1"/>
          </p:cNvPicPr>
          <p:nvPr/>
        </p:nvPicPr>
        <p:blipFill>
          <a:blip r:embed="rId2"/>
          <a:stretch>
            <a:fillRect/>
          </a:stretch>
        </p:blipFill>
        <p:spPr>
          <a:xfrm>
            <a:off x="2508039" y="2315994"/>
            <a:ext cx="7175922" cy="4340120"/>
          </a:xfrm>
          <a:prstGeom prst="rect">
            <a:avLst/>
          </a:prstGeom>
        </p:spPr>
      </p:pic>
    </p:spTree>
    <p:extLst>
      <p:ext uri="{BB962C8B-B14F-4D97-AF65-F5344CB8AC3E}">
        <p14:creationId xmlns:p14="http://schemas.microsoft.com/office/powerpoint/2010/main" val="512505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01520-E211-6C44-BEB5-43B5F1FDFCA6}"/>
              </a:ext>
            </a:extLst>
          </p:cNvPr>
          <p:cNvSpPr>
            <a:spLocks noGrp="1"/>
          </p:cNvSpPr>
          <p:nvPr>
            <p:ph type="title"/>
          </p:nvPr>
        </p:nvSpPr>
        <p:spPr/>
        <p:txBody>
          <a:bodyPr/>
          <a:lstStyle/>
          <a:p>
            <a:r>
              <a:rPr lang="en-US" dirty="0"/>
              <a:t>Demo</a:t>
            </a:r>
          </a:p>
        </p:txBody>
      </p:sp>
      <p:sp>
        <p:nvSpPr>
          <p:cNvPr id="6" name="Content Placeholder 5">
            <a:extLst>
              <a:ext uri="{FF2B5EF4-FFF2-40B4-BE49-F238E27FC236}">
                <a16:creationId xmlns:a16="http://schemas.microsoft.com/office/drawing/2014/main" id="{C01930DC-EFE2-D24E-9012-7E2E9697E9B7}"/>
              </a:ext>
            </a:extLst>
          </p:cNvPr>
          <p:cNvSpPr>
            <a:spLocks noGrp="1"/>
          </p:cNvSpPr>
          <p:nvPr>
            <p:ph idx="1"/>
          </p:nvPr>
        </p:nvSpPr>
        <p:spPr/>
        <p:txBody>
          <a:bodyPr>
            <a:normAutofit/>
          </a:bodyPr>
          <a:lstStyle/>
          <a:p>
            <a:r>
              <a:rPr lang="en-US" sz="2000" dirty="0"/>
              <a:t>Example in demo (swipe right)</a:t>
            </a:r>
          </a:p>
          <a:p>
            <a:pPr marL="0" indent="0">
              <a:buNone/>
            </a:pPr>
            <a:endParaRPr lang="en-US" sz="2000" dirty="0"/>
          </a:p>
        </p:txBody>
      </p:sp>
    </p:spTree>
    <p:extLst>
      <p:ext uri="{BB962C8B-B14F-4D97-AF65-F5344CB8AC3E}">
        <p14:creationId xmlns:p14="http://schemas.microsoft.com/office/powerpoint/2010/main" val="1560833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ABF20-0EB6-1846-9BB4-D54367D3E6EC}"/>
              </a:ext>
            </a:extLst>
          </p:cNvPr>
          <p:cNvSpPr>
            <a:spLocks noGrp="1"/>
          </p:cNvSpPr>
          <p:nvPr>
            <p:ph type="title"/>
          </p:nvPr>
        </p:nvSpPr>
        <p:spPr>
          <a:xfrm>
            <a:off x="2231136" y="2834640"/>
            <a:ext cx="7729728" cy="1188720"/>
          </a:xfrm>
        </p:spPr>
        <p:txBody>
          <a:bodyPr/>
          <a:lstStyle/>
          <a:p>
            <a:r>
              <a:rPr lang="en-US" dirty="0"/>
              <a:t>Questions ?</a:t>
            </a:r>
          </a:p>
        </p:txBody>
      </p:sp>
    </p:spTree>
    <p:extLst>
      <p:ext uri="{BB962C8B-B14F-4D97-AF65-F5344CB8AC3E}">
        <p14:creationId xmlns:p14="http://schemas.microsoft.com/office/powerpoint/2010/main" val="4169026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EF2C8-58FA-BD41-86B0-3C2367311FC6}"/>
              </a:ext>
            </a:extLst>
          </p:cNvPr>
          <p:cNvSpPr>
            <a:spLocks noGrp="1"/>
          </p:cNvSpPr>
          <p:nvPr>
            <p:ph type="title"/>
          </p:nvPr>
        </p:nvSpPr>
        <p:spPr>
          <a:xfrm>
            <a:off x="2231136" y="2145325"/>
            <a:ext cx="7729728" cy="1188720"/>
          </a:xfrm>
        </p:spPr>
        <p:txBody>
          <a:bodyPr/>
          <a:lstStyle/>
          <a:p>
            <a:r>
              <a:rPr lang="en-US" dirty="0"/>
              <a:t>Suggestions ?</a:t>
            </a:r>
          </a:p>
        </p:txBody>
      </p:sp>
      <p:sp>
        <p:nvSpPr>
          <p:cNvPr id="3" name="Content Placeholder 2">
            <a:extLst>
              <a:ext uri="{FF2B5EF4-FFF2-40B4-BE49-F238E27FC236}">
                <a16:creationId xmlns:a16="http://schemas.microsoft.com/office/drawing/2014/main" id="{3960D035-69C6-F347-B12D-8618579DEAAE}"/>
              </a:ext>
            </a:extLst>
          </p:cNvPr>
          <p:cNvSpPr>
            <a:spLocks noGrp="1"/>
          </p:cNvSpPr>
          <p:nvPr>
            <p:ph idx="1"/>
          </p:nvPr>
        </p:nvSpPr>
        <p:spPr>
          <a:xfrm>
            <a:off x="1994059" y="4105730"/>
            <a:ext cx="7729728" cy="3101983"/>
          </a:xfrm>
        </p:spPr>
        <p:txBody>
          <a:bodyPr/>
          <a:lstStyle/>
          <a:p>
            <a:r>
              <a:rPr lang="en-US" dirty="0"/>
              <a:t>Please help us if you see flaw in the design!</a:t>
            </a:r>
          </a:p>
          <a:p>
            <a:endParaRPr lang="en-US" dirty="0"/>
          </a:p>
        </p:txBody>
      </p:sp>
      <p:pic>
        <p:nvPicPr>
          <p:cNvPr id="5" name="Picture 4">
            <a:extLst>
              <a:ext uri="{FF2B5EF4-FFF2-40B4-BE49-F238E27FC236}">
                <a16:creationId xmlns:a16="http://schemas.microsoft.com/office/drawing/2014/main" id="{962F57C2-E8D3-6949-AC01-DDEB5A134E69}"/>
              </a:ext>
            </a:extLst>
          </p:cNvPr>
          <p:cNvPicPr>
            <a:picLocks noChangeAspect="1"/>
          </p:cNvPicPr>
          <p:nvPr/>
        </p:nvPicPr>
        <p:blipFill>
          <a:blip r:embed="rId2"/>
          <a:stretch>
            <a:fillRect/>
          </a:stretch>
        </p:blipFill>
        <p:spPr>
          <a:xfrm>
            <a:off x="7096155" y="3523955"/>
            <a:ext cx="2988877" cy="2132767"/>
          </a:xfrm>
          <a:prstGeom prst="rect">
            <a:avLst/>
          </a:prstGeom>
        </p:spPr>
      </p:pic>
    </p:spTree>
    <p:extLst>
      <p:ext uri="{BB962C8B-B14F-4D97-AF65-F5344CB8AC3E}">
        <p14:creationId xmlns:p14="http://schemas.microsoft.com/office/powerpoint/2010/main" val="4033649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F4450-08FB-7D45-BAD6-E9584D08B35E}"/>
              </a:ext>
            </a:extLst>
          </p:cNvPr>
          <p:cNvSpPr>
            <a:spLocks noGrp="1"/>
          </p:cNvSpPr>
          <p:nvPr>
            <p:ph type="title"/>
          </p:nvPr>
        </p:nvSpPr>
        <p:spPr/>
        <p:txBody>
          <a:bodyPr/>
          <a:lstStyle/>
          <a:p>
            <a:r>
              <a:rPr lang="en-US" dirty="0"/>
              <a:t>Thank you for your attention</a:t>
            </a:r>
          </a:p>
        </p:txBody>
      </p:sp>
      <p:sp>
        <p:nvSpPr>
          <p:cNvPr id="3" name="Content Placeholder 2">
            <a:extLst>
              <a:ext uri="{FF2B5EF4-FFF2-40B4-BE49-F238E27FC236}">
                <a16:creationId xmlns:a16="http://schemas.microsoft.com/office/drawing/2014/main" id="{78D5E965-BA80-EE42-B352-6E00C7EFDAF5}"/>
              </a:ext>
            </a:extLst>
          </p:cNvPr>
          <p:cNvSpPr>
            <a:spLocks noGrp="1"/>
          </p:cNvSpPr>
          <p:nvPr>
            <p:ph idx="1"/>
          </p:nvPr>
        </p:nvSpPr>
        <p:spPr/>
        <p:txBody>
          <a:bodyPr/>
          <a:lstStyle/>
          <a:p>
            <a:r>
              <a:rPr lang="en-US" dirty="0"/>
              <a:t>I lied about the bad jokes… Authorization is no joke!</a:t>
            </a:r>
          </a:p>
          <a:p>
            <a:endParaRPr lang="en-US" dirty="0"/>
          </a:p>
          <a:p>
            <a:endParaRPr lang="en-US" dirty="0"/>
          </a:p>
          <a:p>
            <a:pPr marL="0" indent="0">
              <a:buNone/>
            </a:pPr>
            <a:endParaRPr lang="en-US" dirty="0"/>
          </a:p>
          <a:p>
            <a:r>
              <a:rPr lang="en-US" dirty="0"/>
              <a:t>Please feel free to contact me </a:t>
            </a:r>
          </a:p>
          <a:p>
            <a:r>
              <a:rPr lang="en-US" dirty="0" err="1"/>
              <a:t>jergus.frajt@naytrolabs.com</a:t>
            </a:r>
            <a:endParaRPr lang="en-US" dirty="0"/>
          </a:p>
        </p:txBody>
      </p:sp>
    </p:spTree>
    <p:extLst>
      <p:ext uri="{BB962C8B-B14F-4D97-AF65-F5344CB8AC3E}">
        <p14:creationId xmlns:p14="http://schemas.microsoft.com/office/powerpoint/2010/main" val="1412825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77B52-DF95-F74A-89D5-DAFB84537567}"/>
              </a:ext>
            </a:extLst>
          </p:cNvPr>
          <p:cNvSpPr>
            <a:spLocks noGrp="1"/>
          </p:cNvSpPr>
          <p:nvPr>
            <p:ph type="title"/>
          </p:nvPr>
        </p:nvSpPr>
        <p:spPr/>
        <p:txBody>
          <a:bodyPr/>
          <a:lstStyle/>
          <a:p>
            <a:pPr algn="ctr"/>
            <a:r>
              <a:rPr lang="en-US" dirty="0"/>
              <a:t>Visible?</a:t>
            </a:r>
          </a:p>
        </p:txBody>
      </p:sp>
      <p:sp>
        <p:nvSpPr>
          <p:cNvPr id="3" name="Content Placeholder 2">
            <a:extLst>
              <a:ext uri="{FF2B5EF4-FFF2-40B4-BE49-F238E27FC236}">
                <a16:creationId xmlns:a16="http://schemas.microsoft.com/office/drawing/2014/main" id="{731B1A5F-9392-0243-BBB5-34B75DFE1E82}"/>
              </a:ext>
            </a:extLst>
          </p:cNvPr>
          <p:cNvSpPr>
            <a:spLocks noGrp="1"/>
          </p:cNvSpPr>
          <p:nvPr>
            <p:ph idx="1"/>
          </p:nvPr>
        </p:nvSpPr>
        <p:spPr/>
        <p:txBody>
          <a:bodyPr>
            <a:normAutofit/>
          </a:bodyPr>
          <a:lstStyle/>
          <a:p>
            <a:r>
              <a:rPr lang="en-US" sz="2000" dirty="0"/>
              <a:t>Random text to be read by participants</a:t>
            </a:r>
          </a:p>
          <a:p>
            <a:r>
              <a:rPr lang="en-US" sz="2000" dirty="0"/>
              <a:t>If you cannot read this either visit your ophthalmologist or tell that guy behind fancy laptop to increase the font size...</a:t>
            </a:r>
          </a:p>
          <a:p>
            <a:r>
              <a:rPr lang="en-US" sz="2000" dirty="0"/>
              <a:t>If you were offended by the text above, brace yourselves there are more bad jokes to come</a:t>
            </a:r>
          </a:p>
        </p:txBody>
      </p:sp>
    </p:spTree>
    <p:extLst>
      <p:ext uri="{BB962C8B-B14F-4D97-AF65-F5344CB8AC3E}">
        <p14:creationId xmlns:p14="http://schemas.microsoft.com/office/powerpoint/2010/main" val="4007291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0FC739-AB56-D247-871A-43F9211C1979}"/>
              </a:ext>
            </a:extLst>
          </p:cNvPr>
          <p:cNvPicPr>
            <a:picLocks noChangeAspect="1"/>
          </p:cNvPicPr>
          <p:nvPr/>
        </p:nvPicPr>
        <p:blipFill>
          <a:blip r:embed="rId2"/>
          <a:stretch>
            <a:fillRect/>
          </a:stretch>
        </p:blipFill>
        <p:spPr>
          <a:xfrm>
            <a:off x="2418334" y="609456"/>
            <a:ext cx="7355332" cy="5639087"/>
          </a:xfrm>
          <a:prstGeom prst="rect">
            <a:avLst/>
          </a:prstGeom>
        </p:spPr>
      </p:pic>
    </p:spTree>
    <p:extLst>
      <p:ext uri="{BB962C8B-B14F-4D97-AF65-F5344CB8AC3E}">
        <p14:creationId xmlns:p14="http://schemas.microsoft.com/office/powerpoint/2010/main" val="1526634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4C788-1382-A445-8243-49FE3CBADF1F}"/>
              </a:ext>
            </a:extLst>
          </p:cNvPr>
          <p:cNvSpPr>
            <a:spLocks noGrp="1"/>
          </p:cNvSpPr>
          <p:nvPr>
            <p:ph type="title"/>
          </p:nvPr>
        </p:nvSpPr>
        <p:spPr/>
        <p:txBody>
          <a:bodyPr/>
          <a:lstStyle/>
          <a:p>
            <a:pPr algn="ctr"/>
            <a:r>
              <a:rPr lang="en-US" dirty="0"/>
              <a:t>Disclaimer</a:t>
            </a:r>
            <a:r>
              <a:rPr lang="en-US" dirty="0">
                <a:solidFill>
                  <a:srgbClr val="FF0000"/>
                </a:solidFill>
              </a:rPr>
              <a:t>!</a:t>
            </a:r>
          </a:p>
        </p:txBody>
      </p:sp>
      <p:sp>
        <p:nvSpPr>
          <p:cNvPr id="3" name="Content Placeholder 2">
            <a:extLst>
              <a:ext uri="{FF2B5EF4-FFF2-40B4-BE49-F238E27FC236}">
                <a16:creationId xmlns:a16="http://schemas.microsoft.com/office/drawing/2014/main" id="{13AB505D-CF0F-EC42-B20D-FD3B4E4457DD}"/>
              </a:ext>
            </a:extLst>
          </p:cNvPr>
          <p:cNvSpPr>
            <a:spLocks noGrp="1"/>
          </p:cNvSpPr>
          <p:nvPr>
            <p:ph idx="1"/>
          </p:nvPr>
        </p:nvSpPr>
        <p:spPr/>
        <p:txBody>
          <a:bodyPr>
            <a:normAutofit/>
          </a:bodyPr>
          <a:lstStyle/>
          <a:p>
            <a:r>
              <a:rPr lang="en-US" sz="2000" dirty="0"/>
              <a:t>Principle of authorization in </a:t>
            </a:r>
            <a:r>
              <a:rPr lang="en-US" sz="2000" dirty="0" err="1"/>
              <a:t>GraphQL</a:t>
            </a:r>
            <a:r>
              <a:rPr lang="en-US" sz="2000" dirty="0"/>
              <a:t> you are about to witness is a work of random individual from random company and it was not field tested yet!</a:t>
            </a:r>
          </a:p>
          <a:p>
            <a:r>
              <a:rPr lang="en-US" sz="2000" dirty="0"/>
              <a:t>Inspire/implement at your own risk</a:t>
            </a:r>
            <a:r>
              <a:rPr lang="en-US" sz="2000" dirty="0">
                <a:solidFill>
                  <a:srgbClr val="FF0000"/>
                </a:solidFill>
              </a:rPr>
              <a:t>!</a:t>
            </a:r>
          </a:p>
        </p:txBody>
      </p:sp>
    </p:spTree>
    <p:extLst>
      <p:ext uri="{BB962C8B-B14F-4D97-AF65-F5344CB8AC3E}">
        <p14:creationId xmlns:p14="http://schemas.microsoft.com/office/powerpoint/2010/main" val="207636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8831E-AD00-3D4D-94D4-4B17A9F26D97}"/>
              </a:ext>
            </a:extLst>
          </p:cNvPr>
          <p:cNvSpPr>
            <a:spLocks noGrp="1"/>
          </p:cNvSpPr>
          <p:nvPr>
            <p:ph type="title"/>
          </p:nvPr>
        </p:nvSpPr>
        <p:spPr/>
        <p:txBody>
          <a:bodyPr/>
          <a:lstStyle/>
          <a:p>
            <a:r>
              <a:rPr lang="en-US" dirty="0"/>
              <a:t>Authentication vs. authorization</a:t>
            </a:r>
          </a:p>
        </p:txBody>
      </p:sp>
      <p:sp>
        <p:nvSpPr>
          <p:cNvPr id="3" name="Content Placeholder 2">
            <a:extLst>
              <a:ext uri="{FF2B5EF4-FFF2-40B4-BE49-F238E27FC236}">
                <a16:creationId xmlns:a16="http://schemas.microsoft.com/office/drawing/2014/main" id="{863B21FD-938B-F845-966F-333F8114FF86}"/>
              </a:ext>
            </a:extLst>
          </p:cNvPr>
          <p:cNvSpPr>
            <a:spLocks noGrp="1"/>
          </p:cNvSpPr>
          <p:nvPr>
            <p:ph idx="1"/>
          </p:nvPr>
        </p:nvSpPr>
        <p:spPr>
          <a:xfrm>
            <a:off x="530579" y="3326666"/>
            <a:ext cx="4846997" cy="3101983"/>
          </a:xfrm>
        </p:spPr>
        <p:txBody>
          <a:bodyPr>
            <a:normAutofit/>
          </a:bodyPr>
          <a:lstStyle/>
          <a:p>
            <a:r>
              <a:rPr lang="en-US" sz="2000" dirty="0"/>
              <a:t>Authenticated user logged in to your system and his credentials were verified.</a:t>
            </a:r>
          </a:p>
          <a:p>
            <a:r>
              <a:rPr lang="en-US" sz="2000" dirty="0"/>
              <a:t>Authorized user also logged in to your system and his credentials were verified, but his authorization permissions let him to specific parts of the system or let him do specified actions.</a:t>
            </a:r>
          </a:p>
        </p:txBody>
      </p:sp>
      <p:pic>
        <p:nvPicPr>
          <p:cNvPr id="5" name="Picture 4">
            <a:extLst>
              <a:ext uri="{FF2B5EF4-FFF2-40B4-BE49-F238E27FC236}">
                <a16:creationId xmlns:a16="http://schemas.microsoft.com/office/drawing/2014/main" id="{75498AF9-B44A-EC4E-94BE-1FF7F05EF577}"/>
              </a:ext>
            </a:extLst>
          </p:cNvPr>
          <p:cNvPicPr>
            <a:picLocks noChangeAspect="1"/>
          </p:cNvPicPr>
          <p:nvPr/>
        </p:nvPicPr>
        <p:blipFill>
          <a:blip r:embed="rId2"/>
          <a:stretch>
            <a:fillRect/>
          </a:stretch>
        </p:blipFill>
        <p:spPr>
          <a:xfrm>
            <a:off x="5572647" y="2266593"/>
            <a:ext cx="5942020" cy="3919539"/>
          </a:xfrm>
          <a:prstGeom prst="rect">
            <a:avLst/>
          </a:prstGeom>
        </p:spPr>
      </p:pic>
    </p:spTree>
    <p:extLst>
      <p:ext uri="{BB962C8B-B14F-4D97-AF65-F5344CB8AC3E}">
        <p14:creationId xmlns:p14="http://schemas.microsoft.com/office/powerpoint/2010/main" val="4117959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9F14C-6305-2749-85F9-B798EE0CB001}"/>
              </a:ext>
            </a:extLst>
          </p:cNvPr>
          <p:cNvSpPr>
            <a:spLocks noGrp="1"/>
          </p:cNvSpPr>
          <p:nvPr>
            <p:ph type="title"/>
          </p:nvPr>
        </p:nvSpPr>
        <p:spPr/>
        <p:txBody>
          <a:bodyPr/>
          <a:lstStyle/>
          <a:p>
            <a:r>
              <a:rPr lang="en-US" dirty="0"/>
              <a:t>Authorization</a:t>
            </a:r>
          </a:p>
        </p:txBody>
      </p:sp>
      <p:sp>
        <p:nvSpPr>
          <p:cNvPr id="3" name="Content Placeholder 2">
            <a:extLst>
              <a:ext uri="{FF2B5EF4-FFF2-40B4-BE49-F238E27FC236}">
                <a16:creationId xmlns:a16="http://schemas.microsoft.com/office/drawing/2014/main" id="{78D003ED-043F-A44F-ABEA-13EF95B5B886}"/>
              </a:ext>
            </a:extLst>
          </p:cNvPr>
          <p:cNvSpPr>
            <a:spLocks noGrp="1"/>
          </p:cNvSpPr>
          <p:nvPr>
            <p:ph idx="1"/>
          </p:nvPr>
        </p:nvSpPr>
        <p:spPr/>
        <p:txBody>
          <a:bodyPr>
            <a:normAutofit/>
          </a:bodyPr>
          <a:lstStyle/>
          <a:p>
            <a:pPr marL="342900" indent="-342900">
              <a:buFont typeface="+mj-lt"/>
              <a:buAutoNum type="arabicPeriod"/>
            </a:pPr>
            <a:r>
              <a:rPr lang="en-US" sz="2000" dirty="0"/>
              <a:t>Management of roles</a:t>
            </a:r>
          </a:p>
          <a:p>
            <a:pPr marL="342900" indent="-342900">
              <a:buFont typeface="+mj-lt"/>
              <a:buAutoNum type="arabicPeriod"/>
            </a:pPr>
            <a:r>
              <a:rPr lang="en-US" sz="2000" dirty="0"/>
              <a:t>Management of permissions</a:t>
            </a:r>
          </a:p>
          <a:p>
            <a:pPr marL="342900" indent="-342900">
              <a:buFont typeface="+mj-lt"/>
              <a:buAutoNum type="arabicPeriod"/>
            </a:pPr>
            <a:r>
              <a:rPr lang="en-US" sz="2000" dirty="0"/>
              <a:t>Way of storing this data for fast access</a:t>
            </a:r>
          </a:p>
        </p:txBody>
      </p:sp>
    </p:spTree>
    <p:extLst>
      <p:ext uri="{BB962C8B-B14F-4D97-AF65-F5344CB8AC3E}">
        <p14:creationId xmlns:p14="http://schemas.microsoft.com/office/powerpoint/2010/main" val="2145635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178D1-F92A-604C-B434-F8C04C8B5219}"/>
              </a:ext>
            </a:extLst>
          </p:cNvPr>
          <p:cNvSpPr>
            <a:spLocks noGrp="1"/>
          </p:cNvSpPr>
          <p:nvPr>
            <p:ph type="title"/>
          </p:nvPr>
        </p:nvSpPr>
        <p:spPr/>
        <p:txBody>
          <a:bodyPr/>
          <a:lstStyle/>
          <a:p>
            <a:r>
              <a:rPr lang="en-US" dirty="0"/>
              <a:t>Authorization in REST</a:t>
            </a:r>
          </a:p>
        </p:txBody>
      </p:sp>
      <p:sp>
        <p:nvSpPr>
          <p:cNvPr id="3" name="Content Placeholder 2">
            <a:extLst>
              <a:ext uri="{FF2B5EF4-FFF2-40B4-BE49-F238E27FC236}">
                <a16:creationId xmlns:a16="http://schemas.microsoft.com/office/drawing/2014/main" id="{8A8C9D45-27D0-844B-B407-373731CD6F6A}"/>
              </a:ext>
            </a:extLst>
          </p:cNvPr>
          <p:cNvSpPr>
            <a:spLocks noGrp="1"/>
          </p:cNvSpPr>
          <p:nvPr>
            <p:ph idx="1"/>
          </p:nvPr>
        </p:nvSpPr>
        <p:spPr/>
        <p:txBody>
          <a:bodyPr>
            <a:normAutofit/>
          </a:bodyPr>
          <a:lstStyle/>
          <a:p>
            <a:r>
              <a:rPr lang="en-US" sz="2000" dirty="0"/>
              <a:t>GET /products – returns all products – role ”any”</a:t>
            </a:r>
          </a:p>
          <a:p>
            <a:r>
              <a:rPr lang="en-US" sz="2000" dirty="0"/>
              <a:t>POST /products – add new products – role “product creator”</a:t>
            </a:r>
          </a:p>
          <a:p>
            <a:r>
              <a:rPr lang="en-US" sz="2000" dirty="0"/>
              <a:t>PUT /products – modify products – role “product modifier”</a:t>
            </a:r>
          </a:p>
          <a:p>
            <a:r>
              <a:rPr lang="en-US" sz="2000" dirty="0"/>
              <a:t>GET /landing – return content on the landing page – role “any”</a:t>
            </a:r>
          </a:p>
          <a:p>
            <a:endParaRPr lang="en-US" sz="2000" dirty="0"/>
          </a:p>
        </p:txBody>
      </p:sp>
      <p:pic>
        <p:nvPicPr>
          <p:cNvPr id="4" name="Picture 3">
            <a:extLst>
              <a:ext uri="{FF2B5EF4-FFF2-40B4-BE49-F238E27FC236}">
                <a16:creationId xmlns:a16="http://schemas.microsoft.com/office/drawing/2014/main" id="{12F63A31-6EAA-2E4C-99B8-A7C97425EA98}"/>
              </a:ext>
            </a:extLst>
          </p:cNvPr>
          <p:cNvPicPr>
            <a:picLocks noChangeAspect="1"/>
          </p:cNvPicPr>
          <p:nvPr/>
        </p:nvPicPr>
        <p:blipFill>
          <a:blip r:embed="rId2"/>
          <a:stretch>
            <a:fillRect/>
          </a:stretch>
        </p:blipFill>
        <p:spPr>
          <a:xfrm>
            <a:off x="6096000" y="4284627"/>
            <a:ext cx="5838547" cy="2348405"/>
          </a:xfrm>
          <a:prstGeom prst="rect">
            <a:avLst/>
          </a:prstGeom>
        </p:spPr>
      </p:pic>
    </p:spTree>
    <p:extLst>
      <p:ext uri="{BB962C8B-B14F-4D97-AF65-F5344CB8AC3E}">
        <p14:creationId xmlns:p14="http://schemas.microsoft.com/office/powerpoint/2010/main" val="3940753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ACBFC-E768-4A4E-8A17-703C0D05E517}"/>
              </a:ext>
            </a:extLst>
          </p:cNvPr>
          <p:cNvSpPr>
            <a:spLocks noGrp="1"/>
          </p:cNvSpPr>
          <p:nvPr>
            <p:ph type="title"/>
          </p:nvPr>
        </p:nvSpPr>
        <p:spPr/>
        <p:txBody>
          <a:bodyPr/>
          <a:lstStyle/>
          <a:p>
            <a:r>
              <a:rPr lang="en-US" dirty="0"/>
              <a:t>But what if…?</a:t>
            </a:r>
          </a:p>
        </p:txBody>
      </p:sp>
      <p:sp>
        <p:nvSpPr>
          <p:cNvPr id="3" name="Content Placeholder 2">
            <a:extLst>
              <a:ext uri="{FF2B5EF4-FFF2-40B4-BE49-F238E27FC236}">
                <a16:creationId xmlns:a16="http://schemas.microsoft.com/office/drawing/2014/main" id="{6AB27490-C2ED-0946-BF55-41016B08002C}"/>
              </a:ext>
            </a:extLst>
          </p:cNvPr>
          <p:cNvSpPr>
            <a:spLocks noGrp="1"/>
          </p:cNvSpPr>
          <p:nvPr>
            <p:ph idx="1"/>
          </p:nvPr>
        </p:nvSpPr>
        <p:spPr/>
        <p:txBody>
          <a:bodyPr>
            <a:normAutofit/>
          </a:bodyPr>
          <a:lstStyle/>
          <a:p>
            <a:r>
              <a:rPr lang="en-US" sz="2000" dirty="0"/>
              <a:t>Restrict user with specific role to update only description of the product</a:t>
            </a:r>
          </a:p>
          <a:p>
            <a:r>
              <a:rPr lang="en-US" sz="2000" dirty="0"/>
              <a:t>PUT /products/</a:t>
            </a:r>
            <a:r>
              <a:rPr lang="en-US" sz="2000" dirty="0" err="1"/>
              <a:t>descriptionOnly</a:t>
            </a:r>
            <a:r>
              <a:rPr lang="en-US" sz="2000" dirty="0"/>
              <a:t> ?!</a:t>
            </a:r>
          </a:p>
          <a:p>
            <a:r>
              <a:rPr lang="en-US" sz="2000" dirty="0"/>
              <a:t>PUT /products/</a:t>
            </a:r>
            <a:r>
              <a:rPr lang="en-US" sz="2000" dirty="0" err="1"/>
              <a:t>descriptionAndPrice</a:t>
            </a:r>
            <a:r>
              <a:rPr lang="en-US" sz="2000" dirty="0"/>
              <a:t> ?!</a:t>
            </a:r>
          </a:p>
          <a:p>
            <a:r>
              <a:rPr lang="en-US" sz="2000" dirty="0"/>
              <a:t>PUT /products/</a:t>
            </a:r>
            <a:r>
              <a:rPr lang="en-US" sz="2000" dirty="0" err="1"/>
              <a:t>descriptionAndPriceAndImages</a:t>
            </a:r>
            <a:r>
              <a:rPr lang="en-US" sz="2000" dirty="0"/>
              <a:t> ?!</a:t>
            </a:r>
          </a:p>
          <a:p>
            <a:r>
              <a:rPr lang="en-US" sz="2000" dirty="0"/>
              <a:t>PUT /product/descriptionAndSomeOtherAttributeWhichTheClientAmMakingEshopForWillChangeEveryWeekBecauseHeCanAndWantsTo ?!</a:t>
            </a:r>
          </a:p>
        </p:txBody>
      </p:sp>
    </p:spTree>
    <p:extLst>
      <p:ext uri="{BB962C8B-B14F-4D97-AF65-F5344CB8AC3E}">
        <p14:creationId xmlns:p14="http://schemas.microsoft.com/office/powerpoint/2010/main" val="2961623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F3190-36E2-434A-902A-2349597AE51A}"/>
              </a:ext>
            </a:extLst>
          </p:cNvPr>
          <p:cNvSpPr>
            <a:spLocks noGrp="1"/>
          </p:cNvSpPr>
          <p:nvPr>
            <p:ph type="title"/>
          </p:nvPr>
        </p:nvSpPr>
        <p:spPr/>
        <p:txBody>
          <a:bodyPr/>
          <a:lstStyle/>
          <a:p>
            <a:r>
              <a:rPr lang="en-US" dirty="0"/>
              <a:t>But what if…?</a:t>
            </a:r>
          </a:p>
        </p:txBody>
      </p:sp>
      <p:sp>
        <p:nvSpPr>
          <p:cNvPr id="3" name="Content Placeholder 2">
            <a:extLst>
              <a:ext uri="{FF2B5EF4-FFF2-40B4-BE49-F238E27FC236}">
                <a16:creationId xmlns:a16="http://schemas.microsoft.com/office/drawing/2014/main" id="{41971926-FB99-B342-8CBB-0E3356315997}"/>
              </a:ext>
            </a:extLst>
          </p:cNvPr>
          <p:cNvSpPr>
            <a:spLocks noGrp="1"/>
          </p:cNvSpPr>
          <p:nvPr>
            <p:ph idx="1"/>
          </p:nvPr>
        </p:nvSpPr>
        <p:spPr>
          <a:xfrm>
            <a:off x="2231136" y="2638044"/>
            <a:ext cx="5181718" cy="3101983"/>
          </a:xfrm>
        </p:spPr>
        <p:txBody>
          <a:bodyPr>
            <a:normAutofit/>
          </a:bodyPr>
          <a:lstStyle/>
          <a:p>
            <a:r>
              <a:rPr lang="en-US" sz="2000" dirty="0"/>
              <a:t>Restrict user to access specific part of the system</a:t>
            </a:r>
          </a:p>
          <a:p>
            <a:endParaRPr lang="en-US" sz="2000" dirty="0"/>
          </a:p>
        </p:txBody>
      </p:sp>
      <p:pic>
        <p:nvPicPr>
          <p:cNvPr id="4" name="Picture 3">
            <a:extLst>
              <a:ext uri="{FF2B5EF4-FFF2-40B4-BE49-F238E27FC236}">
                <a16:creationId xmlns:a16="http://schemas.microsoft.com/office/drawing/2014/main" id="{454076AE-980A-2C4A-9E63-19218B1E8ABD}"/>
              </a:ext>
            </a:extLst>
          </p:cNvPr>
          <p:cNvPicPr>
            <a:picLocks noChangeAspect="1"/>
          </p:cNvPicPr>
          <p:nvPr/>
        </p:nvPicPr>
        <p:blipFill>
          <a:blip r:embed="rId2"/>
          <a:stretch>
            <a:fillRect/>
          </a:stretch>
        </p:blipFill>
        <p:spPr>
          <a:xfrm>
            <a:off x="7490542" y="2290439"/>
            <a:ext cx="4032673" cy="4176869"/>
          </a:xfrm>
          <a:prstGeom prst="rect">
            <a:avLst/>
          </a:prstGeom>
        </p:spPr>
      </p:pic>
    </p:spTree>
    <p:extLst>
      <p:ext uri="{BB962C8B-B14F-4D97-AF65-F5344CB8AC3E}">
        <p14:creationId xmlns:p14="http://schemas.microsoft.com/office/powerpoint/2010/main" val="273952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{C505D358-D14A-EC47-948C-C1AD82675194}tf10001120</Template>
  <TotalTime>3781</TotalTime>
  <Words>382</Words>
  <Application>Microsoft Macintosh PowerPoint</Application>
  <PresentationFormat>Widescreen</PresentationFormat>
  <Paragraphs>52</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Gill Sans MT</vt:lpstr>
      <vt:lpstr>Parcel</vt:lpstr>
      <vt:lpstr>Authorization pain</vt:lpstr>
      <vt:lpstr>Visible?</vt:lpstr>
      <vt:lpstr>PowerPoint Presentation</vt:lpstr>
      <vt:lpstr>Disclaimer!</vt:lpstr>
      <vt:lpstr>Authentication vs. authorization</vt:lpstr>
      <vt:lpstr>Authorization</vt:lpstr>
      <vt:lpstr>Authorization in REST</vt:lpstr>
      <vt:lpstr>But what if…?</vt:lpstr>
      <vt:lpstr>But what if…?</vt:lpstr>
      <vt:lpstr>There has to be a better way…</vt:lpstr>
      <vt:lpstr>Authorization in graphql</vt:lpstr>
      <vt:lpstr>How we done it</vt:lpstr>
      <vt:lpstr>Example</vt:lpstr>
      <vt:lpstr>PowerPoint Presentation</vt:lpstr>
      <vt:lpstr>database</vt:lpstr>
      <vt:lpstr>Demo</vt:lpstr>
      <vt:lpstr>Questions ?</vt:lpstr>
      <vt:lpstr>Suggestions ?</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Authorization pain</dc:title>
  <dc:creator>Jergus Frajt</dc:creator>
  <cp:lastModifiedBy>Jergus Frajt</cp:lastModifiedBy>
  <cp:revision>22</cp:revision>
  <dcterms:created xsi:type="dcterms:W3CDTF">2019-03-30T13:57:08Z</dcterms:created>
  <dcterms:modified xsi:type="dcterms:W3CDTF">2019-04-02T15:04:54Z</dcterms:modified>
</cp:coreProperties>
</file>

<file path=docProps/thumbnail.jpeg>
</file>